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28"/>
  </p:notesMasterIdLst>
  <p:sldIdLst>
    <p:sldId id="2417" r:id="rId3"/>
    <p:sldId id="2288" r:id="rId4"/>
    <p:sldId id="2554" r:id="rId5"/>
    <p:sldId id="2509" r:id="rId6"/>
    <p:sldId id="1961" r:id="rId7"/>
    <p:sldId id="2425" r:id="rId8"/>
    <p:sldId id="2555" r:id="rId9"/>
    <p:sldId id="2556" r:id="rId10"/>
    <p:sldId id="2557" r:id="rId11"/>
    <p:sldId id="2355" r:id="rId12"/>
    <p:sldId id="2262" r:id="rId13"/>
    <p:sldId id="2528" r:id="rId14"/>
    <p:sldId id="2493" r:id="rId15"/>
    <p:sldId id="2558" r:id="rId16"/>
    <p:sldId id="2559" r:id="rId17"/>
    <p:sldId id="2560" r:id="rId18"/>
    <p:sldId id="2561" r:id="rId19"/>
    <p:sldId id="2515" r:id="rId20"/>
    <p:sldId id="2423" r:id="rId21"/>
    <p:sldId id="2562" r:id="rId22"/>
    <p:sldId id="2563" r:id="rId23"/>
    <p:sldId id="2564" r:id="rId24"/>
    <p:sldId id="2529" r:id="rId25"/>
    <p:sldId id="1948" r:id="rId26"/>
    <p:sldId id="23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59A78D"/>
    <a:srgbClr val="3C6861"/>
    <a:srgbClr val="D5F4FF"/>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11/14/2022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25</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11/14/2022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11/14/2022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152400"/>
            <a:ext cx="91440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 “Son” and a “Brother”</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2:19 – 30</a:t>
            </a:r>
          </a:p>
        </p:txBody>
      </p:sp>
      <p:sp>
        <p:nvSpPr>
          <p:cNvPr id="10" name="Rectangle 9"/>
          <p:cNvSpPr/>
          <p:nvPr/>
        </p:nvSpPr>
        <p:spPr>
          <a:xfrm>
            <a:off x="0" y="4724400"/>
            <a:ext cx="9144000"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36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16 November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1000"/>
                                        <p:tgtEl>
                                          <p:spTgt spid="11">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80000"/>
          </a:srgbClr>
        </a:solidFill>
        <a:effectLst/>
      </p:bgPr>
    </p:bg>
    <p:spTree>
      <p:nvGrpSpPr>
        <p:cNvPr id="1" name=""/>
        <p:cNvGrpSpPr/>
        <p:nvPr/>
      </p:nvGrpSpPr>
      <p:grpSpPr>
        <a:xfrm>
          <a:off x="0" y="0"/>
          <a:ext cx="0" cy="0"/>
          <a:chOff x="0" y="0"/>
          <a:chExt cx="0" cy="0"/>
        </a:xfrm>
      </p:grpSpPr>
      <p:pic>
        <p:nvPicPr>
          <p:cNvPr id="66562" name="Picture 2" descr="Philippians 2:19-30 - &quot;Serving in the Gospel&quot; - YouTube"/>
          <p:cNvPicPr>
            <a:picLocks noChangeAspect="1" noChangeArrowheads="1"/>
          </p:cNvPicPr>
          <p:nvPr/>
        </p:nvPicPr>
        <p:blipFill>
          <a:blip r:embed="rId2" cstate="print"/>
          <a:srcRect/>
          <a:stretch>
            <a:fillRect/>
          </a:stretch>
        </p:blipFill>
        <p:spPr bwMode="auto">
          <a:xfrm>
            <a:off x="304800" y="1066800"/>
            <a:ext cx="8398932" cy="4724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diamond(out)">
                                      <p:cBhvr>
                                        <p:cTn id="7" dur="2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585871"/>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But I trust in the Lord Jesus to send Timothy to you shortly, that I also may be encouraged when I know your state.  </a:t>
            </a:r>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For I have no one like-minded, who will sincerely care for your state. </a:t>
            </a:r>
            <a:r>
              <a:rPr lang="en-US" sz="2800" b="1" baseline="30000" dirty="0" smtClean="0">
                <a:effectLst>
                  <a:outerShdw blurRad="38100" dist="38100" dir="2700000" algn="tl">
                    <a:srgbClr val="000000">
                      <a:alpha val="43137"/>
                    </a:srgbClr>
                  </a:outerShdw>
                </a:effectLst>
                <a:latin typeface="Georgia" pitchFamily="18" charset="0"/>
              </a:rPr>
              <a:t> 21</a:t>
            </a:r>
            <a:r>
              <a:rPr lang="en-US" sz="2800" i="1" dirty="0" smtClean="0">
                <a:latin typeface="Georgia" pitchFamily="18" charset="0"/>
              </a:rPr>
              <a:t>For all seek their own, not the things which are of Christ Jesus.  </a:t>
            </a:r>
            <a:r>
              <a:rPr lang="en-US" sz="2800" b="1" baseline="30000" dirty="0" smtClean="0">
                <a:effectLst>
                  <a:outerShdw blurRad="38100" dist="38100" dir="2700000" algn="tl">
                    <a:srgbClr val="000000">
                      <a:alpha val="43137"/>
                    </a:srgbClr>
                  </a:outerShdw>
                </a:effectLst>
                <a:latin typeface="Georgia" pitchFamily="18" charset="0"/>
              </a:rPr>
              <a:t>22</a:t>
            </a:r>
            <a:r>
              <a:rPr lang="en-US" sz="2800" i="1" dirty="0" smtClean="0">
                <a:latin typeface="Georgia" pitchFamily="18" charset="0"/>
              </a:rPr>
              <a:t>But you know his proven character, that as a son with his father he served with me in the gospel.  </a:t>
            </a:r>
            <a:r>
              <a:rPr lang="en-US" sz="2800" b="1" baseline="30000" dirty="0" smtClean="0">
                <a:effectLst>
                  <a:outerShdw blurRad="38100" dist="38100" dir="2700000" algn="tl">
                    <a:srgbClr val="000000">
                      <a:alpha val="43137"/>
                    </a:srgbClr>
                  </a:outerShdw>
                </a:effectLst>
                <a:latin typeface="Georgia" pitchFamily="18" charset="0"/>
              </a:rPr>
              <a:t>23</a:t>
            </a:r>
            <a:r>
              <a:rPr lang="en-US" sz="2800" i="1" dirty="0" smtClean="0">
                <a:latin typeface="Georgia" pitchFamily="18" charset="0"/>
              </a:rPr>
              <a:t>Therefore I hope to send him at once, as soon as I see how it goes with me.  </a:t>
            </a:r>
            <a:r>
              <a:rPr lang="en-US" sz="2800" b="1" baseline="30000" dirty="0" smtClean="0">
                <a:effectLst>
                  <a:outerShdw blurRad="38100" dist="38100" dir="2700000" algn="tl">
                    <a:srgbClr val="000000">
                      <a:alpha val="43137"/>
                    </a:srgbClr>
                  </a:outerShdw>
                </a:effectLst>
                <a:latin typeface="Georgia" pitchFamily="18" charset="0"/>
              </a:rPr>
              <a:t>24</a:t>
            </a:r>
            <a:r>
              <a:rPr lang="en-US" sz="2800" i="1" dirty="0" smtClean="0">
                <a:latin typeface="Georgia" pitchFamily="18" charset="0"/>
              </a:rPr>
              <a:t>But I trust in the Lord that I myself shall also come shortly.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2:19 – 24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2 - 19 Timothy2.jpg"/>
          <p:cNvPicPr>
            <a:picLocks noChangeAspect="1"/>
          </p:cNvPicPr>
          <p:nvPr/>
        </p:nvPicPr>
        <p:blipFill>
          <a:blip r:embed="rId2" cstate="print"/>
          <a:stretch>
            <a:fillRect/>
          </a:stretch>
        </p:blipFill>
        <p:spPr>
          <a:xfrm>
            <a:off x="508000" y="355600"/>
            <a:ext cx="8128000" cy="61468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715000"/>
            <a:ext cx="8077200" cy="707886"/>
          </a:xfrm>
          <a:prstGeom prst="rect">
            <a:avLst/>
          </a:prstGeom>
          <a:noFill/>
        </p:spPr>
        <p:txBody>
          <a:bodyPr wrap="square" rtlCol="0">
            <a:spAutoFit/>
          </a:bodyPr>
          <a:lstStyle/>
          <a:p>
            <a:pPr algn="ctr"/>
            <a:r>
              <a:rPr lang="en-US" sz="4000" dirty="0" smtClean="0">
                <a:solidFill>
                  <a:srgbClr val="FFFF00"/>
                </a:solidFill>
                <a:effectLst>
                  <a:outerShdw blurRad="38100" dist="38100" dir="2700000" algn="tl">
                    <a:srgbClr val="000000">
                      <a:alpha val="43137"/>
                    </a:srgbClr>
                  </a:outerShdw>
                </a:effectLst>
                <a:latin typeface="Colonna MT" pitchFamily="82" charset="0"/>
              </a:rPr>
              <a:t>Timothy  with  Paul</a:t>
            </a:r>
            <a:endParaRPr lang="en-US" sz="4000" dirty="0">
              <a:solidFill>
                <a:srgbClr val="FFFF00"/>
              </a:solidFill>
              <a:effectLst>
                <a:outerShdw blurRad="38100" dist="38100" dir="2700000" algn="tl">
                  <a:srgbClr val="000000">
                    <a:alpha val="43137"/>
                  </a:srgbClr>
                </a:outerShdw>
              </a:effectLst>
              <a:latin typeface="Colonna MT" pitchFamily="8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all Paul’s writings, the friend and ministry companion mentioned more than any other is Timothy.  In </a:t>
            </a:r>
            <a:r>
              <a:rPr lang="en-US" sz="2400" b="1" dirty="0" smtClean="0">
                <a:effectLst>
                  <a:outerShdw blurRad="38100" dist="38100" dir="2700000" algn="tl">
                    <a:srgbClr val="000000">
                      <a:alpha val="43137"/>
                    </a:srgbClr>
                  </a:outerShdw>
                </a:effectLst>
                <a:latin typeface="Cambria" pitchFamily="18" charset="0"/>
              </a:rPr>
              <a:t>Philippians 2</a:t>
            </a:r>
            <a:r>
              <a:rPr lang="en-US" sz="2400" b="1" dirty="0" smtClean="0">
                <a:latin typeface="Cambria" pitchFamily="18" charset="0"/>
              </a:rPr>
              <a:t>, Paul informs his readers that he would be sending Timothy to them from Rome in order to bring back personal news of their situation (</a:t>
            </a:r>
            <a:r>
              <a:rPr lang="en-US" sz="2400" b="1" dirty="0" smtClean="0">
                <a:effectLst>
                  <a:outerShdw blurRad="38100" dist="38100" dir="2700000" algn="tl">
                    <a:srgbClr val="000000">
                      <a:alpha val="43137"/>
                    </a:srgbClr>
                  </a:outerShdw>
                </a:effectLst>
                <a:latin typeface="Cambria" pitchFamily="18" charset="0"/>
              </a:rPr>
              <a:t>2:19, 23</a:t>
            </a:r>
            <a:r>
              <a:rPr lang="en-US" sz="2400" b="1" dirty="0" smtClean="0">
                <a:latin typeface="Cambria" pitchFamily="18" charset="0"/>
              </a:rPr>
              <a:t>).  He characterized Timothy as having a “kindred spirit” and being someone who had genuine affection for the church in Philippi (</a:t>
            </a:r>
            <a:r>
              <a:rPr lang="en-US" sz="2400" b="1" dirty="0" smtClean="0">
                <a:effectLst>
                  <a:outerShdw blurRad="38100" dist="38100" dir="2700000" algn="tl">
                    <a:srgbClr val="000000">
                      <a:alpha val="43137"/>
                    </a:srgbClr>
                  </a:outerShdw>
                </a:effectLst>
                <a:latin typeface="Cambria" pitchFamily="18" charset="0"/>
              </a:rPr>
              <a:t>2:20</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Timothy wasn’t simply told to go; he wanted to go.  Paul says he had “proven worth” (</a:t>
            </a:r>
            <a:r>
              <a:rPr lang="en-US" sz="2400" b="1" dirty="0" smtClean="0">
                <a:effectLst>
                  <a:outerShdw blurRad="38100" dist="38100" dir="2700000" algn="tl">
                    <a:srgbClr val="000000">
                      <a:alpha val="43137"/>
                    </a:srgbClr>
                  </a:outerShdw>
                </a:effectLst>
                <a:latin typeface="Cambria" pitchFamily="18" charset="0"/>
              </a:rPr>
              <a:t>2:22</a:t>
            </a:r>
            <a:r>
              <a:rPr lang="en-US" sz="2400" b="1" dirty="0" smtClean="0">
                <a:latin typeface="Cambria" pitchFamily="18" charset="0"/>
              </a:rPr>
              <a:t>).  Since they had been ministering together for over a decade, Paul had been able to observe Timothy in a variety of situations and to see how he handled all sorts of challenges.  He was tested and approved.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2:19 – 24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 was, in fact, </a:t>
            </a:r>
            <a:r>
              <a:rPr lang="en-US" sz="2400" b="1" i="1" dirty="0" smtClean="0">
                <a:latin typeface="Cambria" pitchFamily="18" charset="0"/>
              </a:rPr>
              <a:t>“like a child serving his father”</a:t>
            </a:r>
            <a:r>
              <a:rPr lang="en-US" sz="2400" b="1" dirty="0" smtClean="0">
                <a:latin typeface="Cambria" pitchFamily="18" charset="0"/>
              </a:rPr>
              <a:t>—a relationship even closer than a friend (</a:t>
            </a:r>
            <a:r>
              <a:rPr lang="en-US" sz="2400" b="1" dirty="0" smtClean="0">
                <a:effectLst>
                  <a:outerShdw blurRad="38100" dist="38100" dir="2700000" algn="tl">
                    <a:srgbClr val="000000">
                      <a:alpha val="43137"/>
                    </a:srgbClr>
                  </a:outerShdw>
                </a:effectLst>
                <a:latin typeface="Cambria" pitchFamily="18" charset="0"/>
              </a:rPr>
              <a:t>2:22</a:t>
            </a:r>
            <a:r>
              <a:rPr lang="en-US" sz="2400" b="1" dirty="0" smtClean="0">
                <a:latin typeface="Cambria" pitchFamily="18" charset="0"/>
              </a:rPr>
              <a:t>).  Who was this young man who figured so prominently in Paul’s life and ministry and who appears so frequently in His writings? </a:t>
            </a:r>
            <a:endParaRPr lang="en-US" sz="2400" b="1" i="1" dirty="0" smtClean="0">
              <a:latin typeface="Cambria" pitchFamily="18" charset="0"/>
            </a:endParaRPr>
          </a:p>
          <a:p>
            <a:pPr indent="457200">
              <a:spcAft>
                <a:spcPts val="1200"/>
              </a:spcAft>
            </a:pPr>
            <a:r>
              <a:rPr lang="en-US" sz="2400" b="1" dirty="0" smtClean="0">
                <a:latin typeface="Cambria" pitchFamily="18" charset="0"/>
              </a:rPr>
              <a:t>Paul first encountered Timothy in </a:t>
            </a:r>
            <a:r>
              <a:rPr lang="en-US" sz="2000" b="1" dirty="0" smtClean="0">
                <a:effectLst>
                  <a:outerShdw blurRad="38100" dist="38100" dir="2700000" algn="tl">
                    <a:srgbClr val="000000">
                      <a:alpha val="43137"/>
                    </a:srgbClr>
                  </a:outerShdw>
                </a:effectLst>
                <a:latin typeface="Cambria" pitchFamily="18" charset="0"/>
              </a:rPr>
              <a:t>AD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50</a:t>
            </a:r>
            <a:r>
              <a:rPr lang="en-US" sz="2400" b="1" dirty="0" smtClean="0">
                <a:latin typeface="Cambria" pitchFamily="18" charset="0"/>
              </a:rPr>
              <a:t>, during the first months of his second missionary journey with Silas (</a:t>
            </a:r>
            <a:r>
              <a:rPr lang="en-US" sz="2400" b="1" dirty="0" smtClean="0">
                <a:effectLst>
                  <a:outerShdw blurRad="38100" dist="38100" dir="2700000" algn="tl">
                    <a:srgbClr val="000000">
                      <a:alpha val="43137"/>
                    </a:srgbClr>
                  </a:outerShdw>
                </a:effectLst>
                <a:latin typeface="Cambria" pitchFamily="18" charset="0"/>
              </a:rPr>
              <a:t>Acts 16:1-2</a:t>
            </a:r>
            <a:r>
              <a:rPr lang="en-US" sz="2400" b="1" dirty="0" smtClean="0">
                <a:latin typeface="Cambria" pitchFamily="18" charset="0"/>
              </a:rPr>
              <a:t>).  Paul arrives in Lystra, and he heard the Christians speak with glowing praise of the young man.  Though Timothy’s father had been a Gentile (and presumably an unbeliever), Timothy had been steeped in the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 Scriptures thanks to his Jewish mother, Eunice, and grandmother Lois (</a:t>
            </a:r>
            <a:r>
              <a:rPr lang="en-US" sz="2400" b="1" dirty="0" smtClean="0">
                <a:effectLst>
                  <a:outerShdw blurRad="38100" dist="38100" dir="2700000" algn="tl">
                    <a:srgbClr val="000000">
                      <a:alpha val="43137"/>
                    </a:srgbClr>
                  </a:outerShdw>
                </a:effectLst>
                <a:latin typeface="Cambria" pitchFamily="18" charset="0"/>
              </a:rPr>
              <a:t>2Tim. 1:5; 3:14-15</a:t>
            </a:r>
            <a:r>
              <a:rPr lang="en-US" sz="2400" b="1" dirty="0" smtClean="0">
                <a:latin typeface="Cambria" pitchFamily="18" charset="0"/>
              </a:rPr>
              <a:t>).  Paul found in Timothy an ideal apprentice.</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2:19 – 24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Timothy was an individual much like himself—a scripturally astute, devout follower of Christ with one foot in the Jewish world and the other in the Gentile world.  He had a perfect background to join Paul’s ministry </a:t>
            </a:r>
            <a:r>
              <a:rPr lang="en-US" sz="2400" b="1" i="1" dirty="0" smtClean="0">
                <a:latin typeface="Cambria" pitchFamily="18" charset="0"/>
              </a:rPr>
              <a:t>“to the Jew first and also to the Greek”</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Rom 1:16</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For Timothy to become part of Paul’s ministry among the Jews, however, he had to be circumcised (</a:t>
            </a:r>
            <a:r>
              <a:rPr lang="en-US" sz="2400" b="1" dirty="0" smtClean="0">
                <a:effectLst>
                  <a:outerShdw blurRad="38100" dist="38100" dir="2700000" algn="tl">
                    <a:srgbClr val="000000">
                      <a:alpha val="43137"/>
                    </a:srgbClr>
                  </a:outerShdw>
                </a:effectLst>
                <a:latin typeface="Cambria" pitchFamily="18" charset="0"/>
              </a:rPr>
              <a:t>Acts 16:3</a:t>
            </a:r>
            <a:r>
              <a:rPr lang="en-US" sz="2400" b="1" dirty="0" smtClean="0">
                <a:latin typeface="Cambria" pitchFamily="18" charset="0"/>
              </a:rPr>
              <a:t>)—not for spiritual reasons, but for practical ones.  While Paul considered himself primarily an apostle to the Gentiles (</a:t>
            </a:r>
            <a:r>
              <a:rPr lang="en-US" sz="2400" b="1" dirty="0" smtClean="0">
                <a:effectLst>
                  <a:outerShdw blurRad="38100" dist="38100" dir="2700000" algn="tl">
                    <a:srgbClr val="000000">
                      <a:alpha val="43137"/>
                    </a:srgbClr>
                  </a:outerShdw>
                </a:effectLst>
                <a:latin typeface="Cambria" pitchFamily="18" charset="0"/>
              </a:rPr>
              <a:t>Eph 3:1-10</a:t>
            </a:r>
            <a:r>
              <a:rPr lang="en-US" sz="2400" b="1" dirty="0" smtClean="0">
                <a:latin typeface="Cambria" pitchFamily="18" charset="0"/>
              </a:rPr>
              <a:t>), whenever he entered a new city, he first took the gospel to the synagogue (</a:t>
            </a:r>
            <a:r>
              <a:rPr lang="en-US" sz="2400" b="1" dirty="0" smtClean="0">
                <a:effectLst>
                  <a:outerShdw blurRad="38100" dist="38100" dir="2700000" algn="tl">
                    <a:srgbClr val="000000">
                      <a:alpha val="43137"/>
                    </a:srgbClr>
                  </a:outerShdw>
                </a:effectLst>
                <a:latin typeface="Cambria" pitchFamily="18" charset="0"/>
              </a:rPr>
              <a:t>Acts 13:14-15</a:t>
            </a:r>
            <a:r>
              <a:rPr lang="en-US" sz="2400" b="1" dirty="0" smtClean="0">
                <a:latin typeface="Cambria" pitchFamily="18" charset="0"/>
              </a:rPr>
              <a:t>), and then to the marketplace.  In order for Timothy to accompany Paul in the Jewish portion of his mission, he had to undergo the rite of access to that community—</a:t>
            </a:r>
            <a:r>
              <a:rPr lang="en-US" sz="2400" b="1" i="1" dirty="0" smtClean="0">
                <a:effectLst>
                  <a:outerShdw blurRad="38100" dist="38100" dir="2700000" algn="tl">
                    <a:srgbClr val="000000">
                      <a:alpha val="43137"/>
                    </a:srgbClr>
                  </a:outerShdw>
                </a:effectLst>
                <a:latin typeface="Cambria" pitchFamily="18" charset="0"/>
              </a:rPr>
              <a:t>circumcision</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2:19 – 24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His willingness to do something that was not required for Christians but was expedient for ministry gives us an insight into his passion for the mission.  As the years passed, Paul also found in Timothy a “kindred spirit” (</a:t>
            </a:r>
            <a:r>
              <a:rPr lang="en-US" sz="2400" b="1" dirty="0" smtClean="0">
                <a:effectLst>
                  <a:outerShdw blurRad="38100" dist="38100" dir="2700000" algn="tl">
                    <a:srgbClr val="000000">
                      <a:alpha val="43137"/>
                    </a:srgbClr>
                  </a:outerShdw>
                </a:effectLst>
                <a:latin typeface="Cambria" pitchFamily="18" charset="0"/>
              </a:rPr>
              <a:t>2:20</a:t>
            </a:r>
            <a:r>
              <a:rPr lang="en-US" sz="2400" b="1" dirty="0" smtClean="0">
                <a:latin typeface="Cambria" pitchFamily="18" charset="0"/>
              </a:rPr>
              <a:t>).  This term is translated from two Greek words meaning “</a:t>
            </a:r>
            <a:r>
              <a:rPr lang="en-US" sz="2400" b="1" dirty="0" smtClean="0">
                <a:effectLst>
                  <a:outerShdw blurRad="38100" dist="38100" dir="2700000" algn="tl">
                    <a:srgbClr val="000000">
                      <a:alpha val="43137"/>
                    </a:srgbClr>
                  </a:outerShdw>
                </a:effectLst>
                <a:latin typeface="Cambria" pitchFamily="18" charset="0"/>
              </a:rPr>
              <a:t>equal</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soul or mind</a:t>
            </a:r>
            <a:r>
              <a:rPr lang="en-US" sz="2400" b="1" dirty="0" smtClean="0">
                <a:latin typeface="Cambria" pitchFamily="18" charset="0"/>
              </a:rPr>
              <a:t>.”  Thus it means </a:t>
            </a:r>
            <a:r>
              <a:rPr lang="en-US" sz="2400" b="1" i="1" dirty="0" smtClean="0">
                <a:latin typeface="Cambria" pitchFamily="18" charset="0"/>
              </a:rPr>
              <a:t>“being of like mind”</a:t>
            </a:r>
            <a:r>
              <a:rPr lang="en-US" sz="2400" b="1" dirty="0" smtClean="0">
                <a:latin typeface="Cambria" pitchFamily="18" charset="0"/>
              </a:rPr>
              <a:t> or </a:t>
            </a:r>
            <a:r>
              <a:rPr lang="en-US" sz="2400" b="1" i="1" dirty="0" smtClean="0">
                <a:latin typeface="Cambria" pitchFamily="18" charset="0"/>
              </a:rPr>
              <a:t>“having much in common.”</a:t>
            </a:r>
            <a:r>
              <a:rPr lang="en-US" sz="2400" b="1" dirty="0" smtClean="0">
                <a:latin typeface="Cambria" pitchFamily="18" charset="0"/>
              </a:rPr>
              <a:t>  Like Paul, Timothy was studious, sensitive, and dedicated.  </a:t>
            </a:r>
          </a:p>
          <a:p>
            <a:pPr indent="457200">
              <a:spcAft>
                <a:spcPts val="1200"/>
              </a:spcAft>
            </a:pPr>
            <a:r>
              <a:rPr lang="en-US" sz="2400" b="1" dirty="0" smtClean="0">
                <a:latin typeface="Cambria" pitchFamily="18" charset="0"/>
              </a:rPr>
              <a:t>In time, Paul also came to see Timothy as a reflection of his own ministry priorities and methods, sending his “true child in the faith” (</a:t>
            </a:r>
            <a:r>
              <a:rPr lang="en-US" sz="2400" b="1" dirty="0" smtClean="0">
                <a:effectLst>
                  <a:outerShdw blurRad="38100" dist="38100" dir="2700000" algn="tl">
                    <a:srgbClr val="000000">
                      <a:alpha val="43137"/>
                    </a:srgbClr>
                  </a:outerShdw>
                </a:effectLst>
                <a:latin typeface="Cambria" pitchFamily="18" charset="0"/>
              </a:rPr>
              <a:t>1Tim. 1:2</a:t>
            </a:r>
            <a:r>
              <a:rPr lang="en-US" sz="2400" b="1" dirty="0" smtClean="0">
                <a:latin typeface="Cambria" pitchFamily="18" charset="0"/>
              </a:rPr>
              <a:t>) to solve problems he normally would have undertaken himself.  On that second missionary journey, when Paul worried that churches might have succumbed to Jewish persecution , he sent Timothy </a:t>
            </a:r>
            <a:r>
              <a:rPr lang="en-US" sz="2400" b="1" dirty="0" smtClean="0">
                <a:effectLst>
                  <a:outerShdw blurRad="38100" dist="38100" dir="2700000" algn="tl">
                    <a:srgbClr val="000000">
                      <a:alpha val="43137"/>
                    </a:srgbClr>
                  </a:outerShdw>
                </a:effectLst>
                <a:latin typeface="Cambria" pitchFamily="18" charset="0"/>
              </a:rPr>
              <a:t>.  .  .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2:19 – 24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to “strengthen and encourage” the members of the church (</a:t>
            </a:r>
            <a:r>
              <a:rPr lang="en-US" sz="2400" b="1" dirty="0" smtClean="0">
                <a:effectLst>
                  <a:outerShdw blurRad="38100" dist="38100" dir="2700000" algn="tl">
                    <a:srgbClr val="000000">
                      <a:alpha val="43137"/>
                    </a:srgbClr>
                  </a:outerShdw>
                </a:effectLst>
                <a:latin typeface="Cambria" pitchFamily="18" charset="0"/>
              </a:rPr>
              <a:t>1Thes. 3:1-2</a:t>
            </a:r>
            <a:r>
              <a:rPr lang="en-US" sz="2400" b="1" dirty="0" smtClean="0">
                <a:latin typeface="Cambria" pitchFamily="18" charset="0"/>
              </a:rPr>
              <a:t>).  During his third missionary journey, he sent Timothy (and Erastus) ahead from Ephesus to prepare the churches in Macedonia and Greece for his visit (</a:t>
            </a:r>
            <a:r>
              <a:rPr lang="en-US" sz="2400" b="1" dirty="0" smtClean="0">
                <a:effectLst>
                  <a:outerShdw blurRad="38100" dist="38100" dir="2700000" algn="tl">
                    <a:srgbClr val="000000">
                      <a:alpha val="43137"/>
                    </a:srgbClr>
                  </a:outerShdw>
                </a:effectLst>
                <a:latin typeface="Cambria" pitchFamily="18" charset="0"/>
              </a:rPr>
              <a:t>Acts 19:21-22</a:t>
            </a:r>
            <a:r>
              <a:rPr lang="en-US" sz="2400" b="1" dirty="0" smtClean="0">
                <a:latin typeface="Cambria" pitchFamily="18" charset="0"/>
              </a:rPr>
              <a:t>).  </a:t>
            </a:r>
          </a:p>
          <a:p>
            <a:pPr indent="457200">
              <a:spcAft>
                <a:spcPts val="1200"/>
              </a:spcAft>
            </a:pPr>
            <a:r>
              <a:rPr lang="en-US" sz="2400" b="1" dirty="0" smtClean="0">
                <a:latin typeface="Cambria" pitchFamily="18" charset="0"/>
              </a:rPr>
              <a:t>Then, in final preparation for his long-anticipated journey to Spain—not expecting to see most of his pupils again—Paul placed Timothy in charge of the church in Ephesus.  This was the most strategically important congregation in Asia and , situated in a center for pagan  philosophy, the church most susceptible to corruption.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2:19 – 24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078313"/>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baseline="30000" dirty="0" smtClean="0">
                <a:effectLst>
                  <a:outerShdw blurRad="38100" dist="38100" dir="2700000" algn="tl">
                    <a:srgbClr val="000000">
                      <a:alpha val="43137"/>
                    </a:srgbClr>
                  </a:outerShdw>
                </a:effectLst>
                <a:latin typeface="Georgia" pitchFamily="18" charset="0"/>
              </a:rPr>
              <a:t>25</a:t>
            </a:r>
            <a:r>
              <a:rPr lang="en-US" sz="2400" i="1" dirty="0" smtClean="0">
                <a:latin typeface="Georgia" pitchFamily="18" charset="0"/>
              </a:rPr>
              <a:t>Yet I considered it necessary to send to you Epaphroditus, my brother, fellow worker, and fellow soldier, but your messenger and the one who ministered to my need; </a:t>
            </a:r>
            <a:r>
              <a:rPr lang="en-US" sz="2400" b="1" baseline="30000" dirty="0" smtClean="0">
                <a:effectLst>
                  <a:outerShdw blurRad="38100" dist="38100" dir="2700000" algn="tl">
                    <a:srgbClr val="000000">
                      <a:alpha val="43137"/>
                    </a:srgbClr>
                  </a:outerShdw>
                </a:effectLst>
                <a:latin typeface="Georgia" pitchFamily="18" charset="0"/>
              </a:rPr>
              <a:t>26</a:t>
            </a:r>
            <a:r>
              <a:rPr lang="en-US" sz="2400" i="1" dirty="0" smtClean="0">
                <a:latin typeface="Georgia" pitchFamily="18" charset="0"/>
              </a:rPr>
              <a:t>since he was longing for you all, and was distressed because you had heard that he was sick.  </a:t>
            </a:r>
            <a:r>
              <a:rPr lang="en-US" sz="2400" b="1" baseline="30000" dirty="0" smtClean="0">
                <a:effectLst>
                  <a:outerShdw blurRad="38100" dist="38100" dir="2700000" algn="tl">
                    <a:srgbClr val="000000">
                      <a:alpha val="43137"/>
                    </a:srgbClr>
                  </a:outerShdw>
                </a:effectLst>
                <a:latin typeface="Georgia" pitchFamily="18" charset="0"/>
              </a:rPr>
              <a:t>27</a:t>
            </a:r>
            <a:r>
              <a:rPr lang="en-US" sz="2400" i="1" dirty="0" smtClean="0">
                <a:latin typeface="Georgia" pitchFamily="18" charset="0"/>
              </a:rPr>
              <a:t>For indeed he was sick almost unto death; but God had mercy on him, and not only on him but on me also, lest I should have sorrow upon sorrow. </a:t>
            </a:r>
            <a:r>
              <a:rPr lang="en-US" sz="2400" b="1" baseline="30000" dirty="0" smtClean="0">
                <a:effectLst>
                  <a:outerShdw blurRad="38100" dist="38100" dir="2700000" algn="tl">
                    <a:srgbClr val="000000">
                      <a:alpha val="43137"/>
                    </a:srgbClr>
                  </a:outerShdw>
                </a:effectLst>
                <a:latin typeface="Georgia" pitchFamily="18" charset="0"/>
              </a:rPr>
              <a:t> 28</a:t>
            </a:r>
            <a:r>
              <a:rPr lang="en-US" sz="2400" i="1" dirty="0" smtClean="0">
                <a:latin typeface="Georgia" pitchFamily="18" charset="0"/>
              </a:rPr>
              <a:t>Therefore I sent him the more eagerly, that when you see him again you may rejoice, and I may be less sorrowful.  </a:t>
            </a:r>
            <a:r>
              <a:rPr lang="en-US" sz="2400" b="1" baseline="30000" dirty="0" smtClean="0">
                <a:effectLst>
                  <a:outerShdw blurRad="38100" dist="38100" dir="2700000" algn="tl">
                    <a:srgbClr val="000000">
                      <a:alpha val="43137"/>
                    </a:srgbClr>
                  </a:outerShdw>
                </a:effectLst>
                <a:latin typeface="Georgia" pitchFamily="18" charset="0"/>
              </a:rPr>
              <a:t>29</a:t>
            </a:r>
            <a:r>
              <a:rPr lang="en-US" sz="2400" i="1" dirty="0" smtClean="0">
                <a:latin typeface="Georgia" pitchFamily="18" charset="0"/>
              </a:rPr>
              <a:t>Receive him therefore in the Lord with all gladness, and hold such men in esteem; </a:t>
            </a:r>
            <a:r>
              <a:rPr lang="en-US" sz="2400" b="1" baseline="30000" dirty="0" smtClean="0">
                <a:effectLst>
                  <a:outerShdw blurRad="38100" dist="38100" dir="2700000" algn="tl">
                    <a:srgbClr val="000000">
                      <a:alpha val="43137"/>
                    </a:srgbClr>
                  </a:outerShdw>
                </a:effectLst>
                <a:latin typeface="Georgia" pitchFamily="18" charset="0"/>
              </a:rPr>
              <a:t>30</a:t>
            </a:r>
            <a:r>
              <a:rPr lang="en-US" sz="2400" i="1" dirty="0" smtClean="0">
                <a:latin typeface="Georgia" pitchFamily="18" charset="0"/>
              </a:rPr>
              <a:t>because for the work of Christ he came close to death, not regarding his life, to supply what was lacking in your service toward me.</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2:25 – 30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6084" name="Picture 4" descr="Philippians 2:25-30 Epic Epaphroditus — HAMPTON ROADS CHURCH"/>
          <p:cNvPicPr>
            <a:picLocks noChangeAspect="1" noChangeArrowheads="1"/>
          </p:cNvPicPr>
          <p:nvPr/>
        </p:nvPicPr>
        <p:blipFill>
          <a:blip r:embed="rId3" cstate="print"/>
          <a:srcRect l="4800" t="2852" r="4800" b="4456"/>
          <a:stretch>
            <a:fillRect/>
          </a:stretch>
        </p:blipFill>
        <p:spPr bwMode="auto">
          <a:xfrm>
            <a:off x="228600" y="838200"/>
            <a:ext cx="8686800" cy="495300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amond(out)">
                                      <p:cBhvr>
                                        <p:cTn id="7"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a:t>
            </a:r>
            <a:r>
              <a:rPr lang="en-US" sz="2400" b="1" i="1" dirty="0" smtClean="0">
                <a:effectLst>
                  <a:outerShdw blurRad="38100" dist="38100" dir="2700000" algn="tl">
                    <a:srgbClr val="000000">
                      <a:alpha val="43137"/>
                    </a:srgbClr>
                  </a:outerShdw>
                </a:effectLst>
                <a:latin typeface="Cambria" pitchFamily="18" charset="0"/>
              </a:rPr>
              <a:t>first chapter</a:t>
            </a:r>
            <a:r>
              <a:rPr lang="en-US" sz="2400" b="1" dirty="0" smtClean="0">
                <a:latin typeface="Cambria" pitchFamily="18" charset="0"/>
              </a:rPr>
              <a:t>, the theme of joy is exemplified as Paul encourages the Philippians to find Christ-centered, Spirit-empowered joy in living—even when things don’t seem to be going their way.   Paul demonstrates personal joy and optimism in the midst of challenges and difficult circumstances that are beyond his control (</a:t>
            </a:r>
            <a:r>
              <a:rPr lang="en-US" sz="2400" b="1" dirty="0" smtClean="0">
                <a:effectLst>
                  <a:outerShdw blurRad="38100" dist="38100" dir="2700000" algn="tl">
                    <a:srgbClr val="000000">
                      <a:alpha val="43137"/>
                    </a:srgbClr>
                  </a:outerShdw>
                </a:effectLst>
                <a:latin typeface="Cambria" pitchFamily="18" charset="0"/>
              </a:rPr>
              <a:t>1:1-14</a:t>
            </a:r>
            <a:r>
              <a:rPr lang="en-US" sz="2400" b="1" dirty="0" smtClean="0">
                <a:latin typeface="Cambria" pitchFamily="18" charset="0"/>
              </a:rPr>
              <a:t>).</a:t>
            </a:r>
          </a:p>
          <a:p>
            <a:pPr indent="457200">
              <a:spcAft>
                <a:spcPts val="1200"/>
              </a:spcAft>
            </a:pPr>
            <a:r>
              <a:rPr lang="en-US" sz="2400" b="1" dirty="0" smtClean="0">
                <a:latin typeface="Cambria" pitchFamily="18" charset="0"/>
              </a:rPr>
              <a:t>Whether we face conflicts or setbacks, we can find joy in living since Jesus Christ is the source and center of our lives. Regardless of whether we continue on in this world, striving for the gospel, or we pass on to the next to be with Christ, we are to keep our focus on Him, the source of our joy (</a:t>
            </a:r>
            <a:r>
              <a:rPr lang="en-US" sz="2400" b="1" dirty="0" smtClean="0">
                <a:effectLst>
                  <a:outerShdw blurRad="38100" dist="38100" dir="2700000" algn="tl">
                    <a:srgbClr val="000000">
                      <a:alpha val="43137"/>
                    </a:srgbClr>
                  </a:outerShdw>
                </a:effectLst>
                <a:latin typeface="Cambria" pitchFamily="18" charset="0"/>
              </a:rPr>
              <a:t>1:21-25</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one</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second close friend Paul mentions appears only in this letter—Epaphroditus (</a:t>
            </a:r>
            <a:r>
              <a:rPr lang="en-US" sz="2400" b="1" dirty="0" smtClean="0">
                <a:effectLst>
                  <a:outerShdw blurRad="38100" dist="38100" dir="2700000" algn="tl">
                    <a:srgbClr val="000000">
                      <a:alpha val="43137"/>
                    </a:srgbClr>
                  </a:outerShdw>
                </a:effectLst>
                <a:latin typeface="Cambria" pitchFamily="18" charset="0"/>
              </a:rPr>
              <a:t>2:25-30; 4:18</a:t>
            </a:r>
            <a:r>
              <a:rPr lang="en-US" sz="2400" b="1" dirty="0" smtClean="0">
                <a:latin typeface="Cambria" pitchFamily="18" charset="0"/>
              </a:rPr>
              <a:t>).  In this brief snapshot, we still get a clear picture of Paul’s friend.  To Paul, Epaphroditus is a brother, a fellow worker, a fellow soldier, a messenger, and a minister (</a:t>
            </a:r>
            <a:r>
              <a:rPr lang="en-US" sz="2400" b="1" dirty="0" smtClean="0">
                <a:effectLst>
                  <a:outerShdw blurRad="38100" dist="38100" dir="2700000" algn="tl">
                    <a:srgbClr val="000000">
                      <a:alpha val="43137"/>
                    </a:srgbClr>
                  </a:outerShdw>
                </a:effectLst>
                <a:latin typeface="Cambria" pitchFamily="18" charset="0"/>
              </a:rPr>
              <a:t>2:25</a:t>
            </a:r>
            <a:r>
              <a:rPr lang="en-US" sz="2400" b="1" dirty="0" smtClean="0">
                <a:latin typeface="Cambria" pitchFamily="18" charset="0"/>
              </a:rPr>
              <a:t>).  While visiting Paul from Philippi to deliver a financial gift to the apostle from that church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4:15-18</a:t>
            </a:r>
            <a:r>
              <a:rPr lang="en-US" sz="2400" b="1" dirty="0" smtClean="0">
                <a:latin typeface="Cambria" pitchFamily="18" charset="0"/>
              </a:rPr>
              <a:t>), Epaphroditus fell ill, even teetering on the brink of death (</a:t>
            </a:r>
            <a:r>
              <a:rPr lang="en-US" sz="2400" b="1" dirty="0" smtClean="0">
                <a:effectLst>
                  <a:outerShdw blurRad="38100" dist="38100" dir="2700000" algn="tl">
                    <a:srgbClr val="000000">
                      <a:alpha val="43137"/>
                    </a:srgbClr>
                  </a:outerShdw>
                </a:effectLst>
                <a:latin typeface="Cambria" pitchFamily="18" charset="0"/>
              </a:rPr>
              <a:t>2:26-27, 30</a:t>
            </a:r>
            <a:r>
              <a:rPr lang="en-US" sz="2400" b="1" dirty="0" smtClean="0">
                <a:latin typeface="Cambria" pitchFamily="18" charset="0"/>
              </a:rPr>
              <a:t>).  </a:t>
            </a:r>
          </a:p>
          <a:p>
            <a:pPr indent="457200">
              <a:spcAft>
                <a:spcPts val="1200"/>
              </a:spcAft>
            </a:pPr>
            <a:r>
              <a:rPr lang="en-US" sz="2400" b="1" dirty="0" smtClean="0">
                <a:latin typeface="Cambria" pitchFamily="18" charset="0"/>
              </a:rPr>
              <a:t>What’s remarkable about this is the fact that while deathly sick, Epaphroditus was distressed because of the worry he was causing the Philippians by his illness (</a:t>
            </a:r>
            <a:r>
              <a:rPr lang="en-US" sz="2400" b="1" dirty="0" smtClean="0">
                <a:effectLst>
                  <a:outerShdw blurRad="38100" dist="38100" dir="2700000" algn="tl">
                    <a:srgbClr val="000000">
                      <a:alpha val="43137"/>
                    </a:srgbClr>
                  </a:outerShdw>
                </a:effectLst>
                <a:latin typeface="Cambria" pitchFamily="18" charset="0"/>
              </a:rPr>
              <a:t>2:26</a:t>
            </a:r>
            <a:r>
              <a:rPr lang="en-US" sz="2400" b="1" dirty="0" smtClean="0">
                <a:latin typeface="Cambria" pitchFamily="18" charset="0"/>
              </a:rPr>
              <a:t>).  Thankfully, God had mercy on Epaphroditus, restoring him to health and relieving both the Philippians and Paul of their anxiety over him (</a:t>
            </a:r>
            <a:r>
              <a:rPr lang="en-US" sz="2400" b="1" dirty="0" smtClean="0">
                <a:effectLst>
                  <a:outerShdw blurRad="38100" dist="38100" dir="2700000" algn="tl">
                    <a:srgbClr val="000000">
                      <a:alpha val="43137"/>
                    </a:srgbClr>
                  </a:outerShdw>
                </a:effectLst>
                <a:latin typeface="Cambria" pitchFamily="18" charset="0"/>
              </a:rPr>
              <a:t>2:27</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2:25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Though having such a faithful friend in Rome would have personally benefited Paul, the apostle decided to send Epaphroditus back to the church in Philippi, bearing the letter on Paul’s behalf.  Why didn’t Paul keep him around?  Likely, Paul wanted to ease the minds of the believers back in Philippi who had been worried about Epaphroditus’ physical safety and who were probably wondering whether they had made a mistake in sending him to Paul (</a:t>
            </a:r>
            <a:r>
              <a:rPr lang="en-US" sz="2400" b="1" dirty="0" smtClean="0">
                <a:effectLst>
                  <a:outerShdw blurRad="38100" dist="38100" dir="2700000" algn="tl">
                    <a:srgbClr val="000000">
                      <a:alpha val="43137"/>
                    </a:srgbClr>
                  </a:outerShdw>
                </a:effectLst>
                <a:latin typeface="Cambria" pitchFamily="18" charset="0"/>
              </a:rPr>
              <a:t>2:25-27</a:t>
            </a:r>
            <a:r>
              <a:rPr lang="en-US" sz="2400" b="1" dirty="0" smtClean="0">
                <a:latin typeface="Cambria" pitchFamily="18" charset="0"/>
              </a:rPr>
              <a:t>).  </a:t>
            </a:r>
          </a:p>
          <a:p>
            <a:pPr indent="457200">
              <a:spcAft>
                <a:spcPts val="1200"/>
              </a:spcAft>
            </a:pPr>
            <a:r>
              <a:rPr lang="en-US" sz="2400" b="1" dirty="0" smtClean="0">
                <a:latin typeface="Cambria" pitchFamily="18" charset="0"/>
              </a:rPr>
              <a:t>Sending Epaphroditus back to his home church would have been a great “thank you’ from Paul for the church’s own financial contribution to his ministry.  Paul knew that Epaphroditus’ return home would lead the Philippians to rejoice (</a:t>
            </a:r>
            <a:r>
              <a:rPr lang="en-US" sz="2400" b="1" dirty="0" smtClean="0">
                <a:effectLst>
                  <a:outerShdw blurRad="38100" dist="38100" dir="2700000" algn="tl">
                    <a:srgbClr val="000000">
                      <a:alpha val="43137"/>
                    </a:srgbClr>
                  </a:outerShdw>
                </a:effectLst>
                <a:latin typeface="Cambria" pitchFamily="18" charset="0"/>
              </a:rPr>
              <a:t>2:28-29</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2:25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However, it is possible that a few might see the return of Epaphroditus as a failure of his mission and of the purpose of his journey to Paul.  Maybe they had expected him not only to deliver financial support, but also to provide physical assistance to Paul for the duration of his imprisonment.  </a:t>
            </a:r>
          </a:p>
          <a:p>
            <a:pPr indent="457200">
              <a:spcAft>
                <a:spcPts val="1200"/>
              </a:spcAft>
            </a:pPr>
            <a:r>
              <a:rPr lang="en-US" sz="2400" b="1" dirty="0" smtClean="0">
                <a:latin typeface="Cambria" pitchFamily="18" charset="0"/>
              </a:rPr>
              <a:t>Maybe they would have sized him up as a quitter.  If so, Paul painted quite a different picture of the man.  He expected the church to receive him “in the Lord with all joy” and to hold him </a:t>
            </a:r>
            <a:r>
              <a:rPr lang="en-US" sz="2400" b="1" i="1" dirty="0" smtClean="0">
                <a:latin typeface="Cambria" pitchFamily="18" charset="0"/>
              </a:rPr>
              <a:t>“in high esteem”</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2:29</a:t>
            </a:r>
            <a:r>
              <a:rPr lang="en-US" sz="2400" b="1" dirty="0" smtClean="0">
                <a:latin typeface="Cambria" pitchFamily="18" charset="0"/>
              </a:rPr>
              <a:t>).  As a result of his long journey, he had almost lost his life for the cause of Christ and on behalf of the church in Philippi (</a:t>
            </a:r>
            <a:r>
              <a:rPr lang="en-US" sz="2400" b="1" dirty="0" smtClean="0">
                <a:effectLst>
                  <a:outerShdw blurRad="38100" dist="38100" dir="2700000" algn="tl">
                    <a:srgbClr val="000000">
                      <a:alpha val="43137"/>
                    </a:srgbClr>
                  </a:outerShdw>
                </a:effectLst>
                <a:latin typeface="Cambria" pitchFamily="18" charset="0"/>
              </a:rPr>
              <a:t>2:30</a:t>
            </a:r>
            <a:r>
              <a:rPr lang="en-US" sz="2400" b="1" dirty="0" smtClean="0">
                <a:latin typeface="Cambria" pitchFamily="18" charset="0"/>
              </a:rPr>
              <a:t>).  Epaphroditus was to be welcomed back, not as a “loser,” but as a home-grown hero and an example for them all.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2:25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8370" name="Picture 2" descr="Joy and Peace Through Adversity - How do you face adversity? Is it right  for a child of God to go through difficult times? These questions arise in  the hearts and minds of the children of God when they face difficulties. We  invite you to read this devotional to ..."/>
          <p:cNvPicPr>
            <a:picLocks noChangeAspect="1" noChangeArrowheads="1"/>
          </p:cNvPicPr>
          <p:nvPr/>
        </p:nvPicPr>
        <p:blipFill>
          <a:blip r:embed="rId2" cstate="print"/>
          <a:srcRect r="9524"/>
          <a:stretch>
            <a:fillRect/>
          </a:stretch>
        </p:blipFill>
        <p:spPr bwMode="auto">
          <a:xfrm>
            <a:off x="304800" y="685800"/>
            <a:ext cx="8579555" cy="5334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amond(out)">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752600" y="1447800"/>
            <a:ext cx="5831958" cy="4343400"/>
          </a:xfrm>
          <a:prstGeom prst="rect">
            <a:avLst/>
          </a:prstGeom>
          <a:ln>
            <a:noFill/>
          </a:ln>
          <a:effectLst>
            <a:outerShdw blurRad="190500" algn="tl" rotWithShape="0">
              <a:srgbClr val="000000">
                <a:alpha val="70000"/>
              </a:srgbClr>
            </a:outerShdw>
          </a:effectLst>
        </p:spPr>
      </p:pic>
      <p:pic>
        <p:nvPicPr>
          <p:cNvPr id="5" name="Picture 4" descr="Photo of Jesus2.jpg"/>
          <p:cNvPicPr>
            <a:picLocks noChangeAspect="1"/>
          </p:cNvPicPr>
          <p:nvPr/>
        </p:nvPicPr>
        <p:blipFill>
          <a:blip r:embed="rId3" cstate="print"/>
          <a:srcRect b="7337"/>
          <a:stretch>
            <a:fillRect/>
          </a:stretch>
        </p:blipFill>
        <p:spPr>
          <a:xfrm>
            <a:off x="1752600" y="152400"/>
            <a:ext cx="5867400" cy="652659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30 November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Philippians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3093154"/>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NKJV and in one other versions of the Bible, i.e., NIV, NRSV, KJV, CEV, etc </a:t>
            </a:r>
            <a:r>
              <a:rPr lang="en-US" sz="3000" b="1" dirty="0" smtClean="0">
                <a:solidFill>
                  <a:srgbClr val="C00000"/>
                </a:solidFill>
                <a:effectLst>
                  <a:outerShdw blurRad="38100" dist="38100" dir="2700000" algn="tl">
                    <a:srgbClr val="000000">
                      <a:alpha val="43137"/>
                    </a:srgbClr>
                  </a:outerShdw>
                </a:effectLst>
                <a:latin typeface="Britannic Bold" pitchFamily="34" charset="0"/>
              </a:rPr>
              <a:t>… </a:t>
            </a:r>
          </a:p>
          <a:p>
            <a:pPr algn="ctr">
              <a:spcBef>
                <a:spcPts val="1200"/>
              </a:spcBef>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3:1 – 11</a:t>
            </a:r>
          </a:p>
          <a:p>
            <a:pPr algn="ctr">
              <a:spcAft>
                <a:spcPts val="1200"/>
              </a:spcAft>
            </a:pPr>
            <a:r>
              <a:rPr lang="en-US" sz="2900" b="1" dirty="0" smtClean="0">
                <a:solidFill>
                  <a:prstClr val="black"/>
                </a:solidFill>
                <a:effectLst>
                  <a:outerShdw blurRad="38100" dist="38100" dir="2700000" algn="tl">
                    <a:srgbClr val="000000">
                      <a:alpha val="43137"/>
                    </a:srgbClr>
                  </a:outerShdw>
                </a:effectLst>
                <a:latin typeface="Cambria" pitchFamily="18" charset="0"/>
              </a:rPr>
              <a:t>“Human Rubbish Versus Divine Righteousness” </a:t>
            </a:r>
            <a:endParaRPr lang="en-US" sz="29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6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6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6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a:t>
            </a:r>
            <a:r>
              <a:rPr lang="en-US" sz="2400" b="1" i="1" dirty="0" smtClean="0">
                <a:effectLst>
                  <a:outerShdw blurRad="38100" dist="38100" dir="2700000" algn="tl">
                    <a:srgbClr val="000000">
                      <a:alpha val="43137"/>
                    </a:srgbClr>
                  </a:outerShdw>
                </a:effectLst>
                <a:latin typeface="Cambria" pitchFamily="18" charset="0"/>
              </a:rPr>
              <a:t>second chapter</a:t>
            </a:r>
            <a:r>
              <a:rPr lang="en-US" sz="2400" b="1" dirty="0" smtClean="0">
                <a:latin typeface="Cambria" pitchFamily="18" charset="0"/>
              </a:rPr>
              <a:t>, Paul continues the call for unity and introduces the reader to a “Christlike descent into greatness”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Paul appeals to the example of Christ and expounds upon how far Christ was willing to go to save us (</a:t>
            </a:r>
            <a:r>
              <a:rPr lang="en-US" sz="2400" b="1" dirty="0" smtClean="0">
                <a:effectLst>
                  <a:outerShdw blurRad="38100" dist="38100" dir="2700000" algn="tl">
                    <a:srgbClr val="000000">
                      <a:alpha val="43137"/>
                    </a:srgbClr>
                  </a:outerShdw>
                </a:effectLst>
                <a:latin typeface="Cambria" pitchFamily="18" charset="0"/>
              </a:rPr>
              <a:t>5-11</a:t>
            </a:r>
            <a:r>
              <a:rPr lang="en-US" sz="2400" b="1" dirty="0" smtClean="0">
                <a:latin typeface="Cambria" pitchFamily="18" charset="0"/>
              </a:rPr>
              <a:t>).  </a:t>
            </a:r>
          </a:p>
          <a:p>
            <a:pPr indent="457200">
              <a:spcAft>
                <a:spcPts val="1200"/>
              </a:spcAft>
            </a:pPr>
            <a:r>
              <a:rPr lang="en-US" sz="2400" b="1" dirty="0" smtClean="0">
                <a:latin typeface="Cambria" pitchFamily="18" charset="0"/>
              </a:rPr>
              <a:t>Paul exhorts the Philippians to “shine as lights in the world” as they work out their own salvation with fear and trembling.  He shares how the believer should be “working out God’s inner work” (</a:t>
            </a:r>
            <a:r>
              <a:rPr lang="en-US" sz="2400" b="1" dirty="0" smtClean="0">
                <a:effectLst>
                  <a:outerShdw blurRad="38100" dist="38100" dir="2700000" algn="tl">
                    <a:srgbClr val="000000">
                      <a:alpha val="43137"/>
                    </a:srgbClr>
                  </a:outerShdw>
                </a:effectLst>
                <a:latin typeface="Cambria" pitchFamily="18" charset="0"/>
              </a:rPr>
              <a:t>12-16</a:t>
            </a:r>
            <a:r>
              <a:rPr lang="en-US" sz="2400" b="1" dirty="0" smtClean="0">
                <a:latin typeface="Cambria" pitchFamily="18" charset="0"/>
              </a:rPr>
              <a:t>).  Paul tells the Philippians that any persecution he was enduring is a sacrifice in the service of their faith and is a cause for mutual rejoicing. (</a:t>
            </a:r>
            <a:r>
              <a:rPr lang="en-US" sz="2400" b="1" dirty="0" smtClean="0">
                <a:effectLst>
                  <a:outerShdw blurRad="38100" dist="38100" dir="2700000" algn="tl">
                    <a:srgbClr val="000000">
                      <a:alpha val="43137"/>
                    </a:srgbClr>
                  </a:outerShdw>
                </a:effectLst>
                <a:latin typeface="Cambria" pitchFamily="18" charset="0"/>
              </a:rPr>
              <a:t>17-18</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two</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a:t>
            </a:r>
            <a:r>
              <a:rPr lang="en-US" sz="2400" b="1" i="1" dirty="0" smtClean="0">
                <a:effectLst>
                  <a:outerShdw blurRad="38100" dist="38100" dir="2700000" algn="tl">
                    <a:srgbClr val="000000">
                      <a:alpha val="43137"/>
                    </a:srgbClr>
                  </a:outerShdw>
                </a:effectLst>
                <a:latin typeface="Cambria" pitchFamily="18" charset="0"/>
              </a:rPr>
              <a:t>final section</a:t>
            </a:r>
            <a:r>
              <a:rPr lang="en-US" sz="2400" b="1" dirty="0" smtClean="0">
                <a:latin typeface="Cambria" pitchFamily="18" charset="0"/>
              </a:rPr>
              <a:t> of chapter two, Paul’s incarceration had made it impossible for him to visit the saints at Philippi.  Paul’s deep and abiding concern for his friends’ spiritual welfare prompted him to send to them his “</a:t>
            </a:r>
            <a:r>
              <a:rPr lang="en-US" sz="2400" b="1" dirty="0" smtClean="0">
                <a:effectLst>
                  <a:outerShdw blurRad="38100" dist="38100" dir="2700000" algn="tl">
                    <a:srgbClr val="000000">
                      <a:alpha val="43137"/>
                    </a:srgbClr>
                  </a:outerShdw>
                </a:effectLst>
                <a:latin typeface="Cambria" pitchFamily="18" charset="0"/>
              </a:rPr>
              <a:t>spiritual son</a:t>
            </a:r>
            <a:r>
              <a:rPr lang="en-US" sz="2400" b="1" dirty="0" smtClean="0">
                <a:latin typeface="Cambria" pitchFamily="18" charset="0"/>
              </a:rPr>
              <a:t>” Timothy and to return to them his “</a:t>
            </a:r>
            <a:r>
              <a:rPr lang="en-US" sz="2400" b="1" dirty="0" smtClean="0">
                <a:effectLst>
                  <a:outerShdw blurRad="38100" dist="38100" dir="2700000" algn="tl">
                    <a:srgbClr val="000000">
                      <a:alpha val="43137"/>
                    </a:srgbClr>
                  </a:outerShdw>
                </a:effectLst>
                <a:latin typeface="Cambria" pitchFamily="18" charset="0"/>
              </a:rPr>
              <a:t>spiritual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brother</a:t>
            </a:r>
            <a:r>
              <a:rPr lang="en-US" sz="2400" b="1" dirty="0" smtClean="0">
                <a:latin typeface="Cambria" pitchFamily="18" charset="0"/>
              </a:rPr>
              <a:t>” Epaphroditus (</a:t>
            </a:r>
            <a:r>
              <a:rPr lang="en-US" sz="2400" b="1" dirty="0" smtClean="0">
                <a:effectLst>
                  <a:outerShdw blurRad="38100" dist="38100" dir="2700000" algn="tl">
                    <a:srgbClr val="000000">
                      <a:alpha val="43137"/>
                    </a:srgbClr>
                  </a:outerShdw>
                </a:effectLst>
                <a:latin typeface="Cambria" pitchFamily="18" charset="0"/>
              </a:rPr>
              <a:t>19-24</a:t>
            </a:r>
            <a:r>
              <a:rPr lang="en-US" sz="2400" b="1" dirty="0" smtClean="0">
                <a:latin typeface="Cambria" pitchFamily="18" charset="0"/>
              </a:rPr>
              <a:t>).</a:t>
            </a:r>
          </a:p>
          <a:p>
            <a:pPr indent="457200">
              <a:spcAft>
                <a:spcPts val="1200"/>
              </a:spcAft>
            </a:pPr>
            <a:r>
              <a:rPr lang="en-US" sz="2400" b="1" dirty="0" smtClean="0">
                <a:latin typeface="Cambria" pitchFamily="18" charset="0"/>
              </a:rPr>
              <a:t>Timothy was at the time Paul’s companion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though evidently not a prisoner.   </a:t>
            </a:r>
            <a:r>
              <a:rPr lang="en-US" sz="2400" b="1" i="1" dirty="0" smtClean="0">
                <a:latin typeface="Cambria" pitchFamily="18" charset="0"/>
              </a:rPr>
              <a:t>First</a:t>
            </a:r>
            <a:r>
              <a:rPr lang="en-US" sz="2400" b="1" dirty="0" smtClean="0">
                <a:latin typeface="Cambria" pitchFamily="18" charset="0"/>
              </a:rPr>
              <a:t>, the letter would be delivered by Epaphroditus to set their hearts at ease concerning Epaphroditus’ brush with death due to his recent illness.   </a:t>
            </a:r>
            <a:r>
              <a:rPr lang="en-US" sz="2400" b="1" i="1" dirty="0" smtClean="0">
                <a:latin typeface="Cambria" pitchFamily="18" charset="0"/>
              </a:rPr>
              <a:t>Second</a:t>
            </a:r>
            <a:r>
              <a:rPr lang="en-US" sz="2400" b="1" dirty="0" smtClean="0">
                <a:latin typeface="Cambria" pitchFamily="18" charset="0"/>
              </a:rPr>
              <a:t>, Timothy would follow up with a visit to minister in Paul’s place and to learn of their condition (</a:t>
            </a:r>
            <a:r>
              <a:rPr lang="en-US" sz="2400" b="1" dirty="0" smtClean="0">
                <a:effectLst>
                  <a:outerShdw blurRad="38100" dist="38100" dir="2700000" algn="tl">
                    <a:srgbClr val="000000">
                      <a:alpha val="43137"/>
                    </a:srgbClr>
                  </a:outerShdw>
                </a:effectLst>
                <a:latin typeface="Cambria" pitchFamily="18" charset="0"/>
              </a:rPr>
              <a:t>25-30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two</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Letter Slide.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616858" y="3185850"/>
            <a:ext cx="5862654"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A “Son” and a “Brother”</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It’s impossible to put a price tag on friendship.  The relationships we have with some people in our lives are so significant, in fact, that we often liken them to family—”John’s an old friend.  He’s like a brother to me.”  “Sara and I are very close.  We’re like sisters.”  </a:t>
            </a:r>
            <a:endParaRPr lang="en-US" sz="2400" b="1" i="1" dirty="0" smtClean="0">
              <a:latin typeface="Cambria" pitchFamily="18" charset="0"/>
            </a:endParaRPr>
          </a:p>
          <a:p>
            <a:pPr indent="457200">
              <a:spcAft>
                <a:spcPts val="1200"/>
              </a:spcAft>
            </a:pPr>
            <a:r>
              <a:rPr lang="en-US" sz="2400" b="1" dirty="0" smtClean="0">
                <a:latin typeface="Cambria" pitchFamily="18" charset="0"/>
              </a:rPr>
              <a:t>Close friends not only help us; they transform us.  Just as “bad company corrupts good morals” (</a:t>
            </a:r>
            <a:r>
              <a:rPr lang="en-US" sz="2400" b="1" dirty="0" smtClean="0">
                <a:effectLst>
                  <a:outerShdw blurRad="38100" dist="38100" dir="2700000" algn="tl">
                    <a:srgbClr val="000000">
                      <a:alpha val="43137"/>
                    </a:srgbClr>
                  </a:outerShdw>
                </a:effectLst>
                <a:latin typeface="Cambria" pitchFamily="18" charset="0"/>
              </a:rPr>
              <a:t>1Cor. 15:33</a:t>
            </a:r>
            <a:r>
              <a:rPr lang="en-US" sz="2400" b="1" dirty="0" smtClean="0">
                <a:latin typeface="Cambria" pitchFamily="18" charset="0"/>
              </a:rPr>
              <a:t>), good company promotes good character: courage, leadership, humility, strength, faithfulness, and joyfulness.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Proverbs 17:17</a:t>
            </a:r>
            <a:r>
              <a:rPr lang="en-US" sz="2400" b="1" dirty="0" smtClean="0">
                <a:latin typeface="Cambria" pitchFamily="18" charset="0"/>
              </a:rPr>
              <a:t> says, </a:t>
            </a:r>
            <a:r>
              <a:rPr lang="en-US" sz="2400" b="1" i="1" dirty="0" smtClean="0">
                <a:latin typeface="Cambria" pitchFamily="18" charset="0"/>
              </a:rPr>
              <a:t>“A friend loves at all times, and a brother is born for adversity.”</a:t>
            </a:r>
            <a:r>
              <a:rPr lang="en-US" sz="2400" b="1" dirty="0" smtClean="0">
                <a:latin typeface="Cambria" pitchFamily="18" charset="0"/>
              </a:rPr>
              <a:t>  Close friends prop us up when we’re weak, lift our spirits  when we’re down, and push us when we peter out.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2:19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Friends motivate us—sometimes even without words—to be more than we could be without them.  As we observe their perseverance, we’re prompted to endure hardship.  As we hang around a servant leader, seeds of humility are planted into our own lives.  As we see a godly saint stare down adversity with a smile, we learn how to have deep-seated joy amid frustrations and challenges.  </a:t>
            </a:r>
            <a:endParaRPr lang="en-US" sz="2400" b="1" i="1" dirty="0" smtClean="0">
              <a:latin typeface="Cambria" pitchFamily="18" charset="0"/>
            </a:endParaRPr>
          </a:p>
          <a:p>
            <a:pPr indent="457200">
              <a:spcAft>
                <a:spcPts val="1200"/>
              </a:spcAft>
            </a:pPr>
            <a:r>
              <a:rPr lang="en-US" sz="2400" b="1" dirty="0" smtClean="0">
                <a:latin typeface="Cambria" pitchFamily="18" charset="0"/>
              </a:rPr>
              <a:t>We shouldn’t be surprised, then, that God’s Word is filled with references, accounts, and commendations of men and women who were faithful friends—those who remained closer than siblings (</a:t>
            </a:r>
            <a:r>
              <a:rPr lang="en-US" sz="2400" b="1" i="1" dirty="0" smtClean="0">
                <a:effectLst>
                  <a:outerShdw blurRad="38100" dist="38100" dir="2700000" algn="tl">
                    <a:srgbClr val="000000">
                      <a:alpha val="43137"/>
                    </a:srgbClr>
                  </a:outerShdw>
                </a:effectLst>
                <a:latin typeface="Cambria" pitchFamily="18" charset="0"/>
              </a:rPr>
              <a:t>see</a:t>
            </a:r>
            <a:r>
              <a:rPr lang="en-US" sz="2400" b="1" dirty="0" smtClean="0">
                <a:effectLst>
                  <a:outerShdw blurRad="38100" dist="38100" dir="2700000" algn="tl">
                    <a:srgbClr val="000000">
                      <a:alpha val="43137"/>
                    </a:srgbClr>
                  </a:outerShdw>
                </a:effectLst>
                <a:latin typeface="Cambria" pitchFamily="18" charset="0"/>
              </a:rPr>
              <a:t> Prov. 18:24</a:t>
            </a:r>
            <a:r>
              <a:rPr lang="en-US" sz="2400" b="1" dirty="0" smtClean="0">
                <a:latin typeface="Cambria" pitchFamily="18" charset="0"/>
              </a:rPr>
              <a:t>).  Paul experienced this kind of friendship.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2:19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Sometimes we are tempted to picture Paul trudging through forests and swamps, across deserts and over mountains, with someone like Barnabas, Silas, Mark, or Timothy following behind only to help him carry his cloak and scrolls.  We may view him as a rugged individualist, a man who didn’t really </a:t>
            </a:r>
            <a:r>
              <a:rPr lang="en-US" sz="2400" b="1" i="1" dirty="0" smtClean="0">
                <a:effectLst>
                  <a:outerShdw blurRad="38100" dist="38100" dir="2700000" algn="tl">
                    <a:srgbClr val="000000">
                      <a:alpha val="43137"/>
                    </a:srgbClr>
                  </a:outerShdw>
                </a:effectLst>
                <a:latin typeface="Cambria" pitchFamily="18" charset="0"/>
              </a:rPr>
              <a:t>need</a:t>
            </a:r>
            <a:r>
              <a:rPr lang="en-US" sz="2400" b="1" dirty="0" smtClean="0">
                <a:latin typeface="Cambria" pitchFamily="18" charset="0"/>
              </a:rPr>
              <a:t> anyone per se, a lone missionary risking all for the sake of the gospel.  </a:t>
            </a:r>
            <a:endParaRPr lang="en-US" sz="2400" b="1" i="1" dirty="0" smtClean="0">
              <a:latin typeface="Cambria" pitchFamily="18" charset="0"/>
            </a:endParaRPr>
          </a:p>
          <a:p>
            <a:pPr indent="457200">
              <a:spcAft>
                <a:spcPts val="1200"/>
              </a:spcAft>
            </a:pPr>
            <a:r>
              <a:rPr lang="en-US" sz="2400" b="1" dirty="0" smtClean="0">
                <a:latin typeface="Cambria" pitchFamily="18" charset="0"/>
              </a:rPr>
              <a:t>But that picture of Paul is completely false.  He was a normal man who needed, wanted, and valued friendship.  The friends involved, directly or indirectly, in his ministry of evangelism, church planting, teaching, and writing were in the dozens—many names we’ve heard and others we haven’t.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2:19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From his letters alone the list is massive: over five dozen named men and women supporting, encouraging, or assisting Paul in the work of ministry—and these are just the ones he happens to mention.  </a:t>
            </a:r>
            <a:endParaRPr lang="en-US" sz="2400" b="1" i="1" dirty="0" smtClean="0">
              <a:latin typeface="Cambria" pitchFamily="18" charset="0"/>
            </a:endParaRP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Philippians 2:19-30</a:t>
            </a:r>
            <a:r>
              <a:rPr lang="en-US" sz="2400" b="1" dirty="0" smtClean="0">
                <a:latin typeface="Cambria" pitchFamily="18" charset="0"/>
              </a:rPr>
              <a:t>, Paul focuses his attention on two of his friends who were especially close to him during his time in Rome under house arrest.  These men brought him great encouragement, strength, comfort, and joy.  One he regards as a “</a:t>
            </a:r>
            <a:r>
              <a:rPr lang="en-US" sz="2400" b="1" dirty="0" smtClean="0">
                <a:effectLst>
                  <a:outerShdw blurRad="38100" dist="38100" dir="2700000" algn="tl">
                    <a:srgbClr val="000000">
                      <a:alpha val="43137"/>
                    </a:srgbClr>
                  </a:outerShdw>
                </a:effectLst>
                <a:latin typeface="Cambria" pitchFamily="18" charset="0"/>
              </a:rPr>
              <a:t>son</a:t>
            </a:r>
            <a:r>
              <a:rPr lang="en-US" sz="2400" b="1" dirty="0" smtClean="0">
                <a:latin typeface="Cambria" pitchFamily="18" charset="0"/>
              </a:rPr>
              <a:t>,” the other as a “</a:t>
            </a:r>
            <a:r>
              <a:rPr lang="en-US" sz="2400" b="1" dirty="0" smtClean="0">
                <a:effectLst>
                  <a:outerShdw blurRad="38100" dist="38100" dir="2700000" algn="tl">
                    <a:srgbClr val="000000">
                      <a:alpha val="43137"/>
                    </a:srgbClr>
                  </a:outerShdw>
                </a:effectLst>
                <a:latin typeface="Cambria" pitchFamily="18" charset="0"/>
              </a:rPr>
              <a:t>brother</a:t>
            </a:r>
            <a:r>
              <a:rPr lang="en-US" sz="2400" b="1" dirty="0" smtClean="0">
                <a:latin typeface="Cambria" pitchFamily="18" charset="0"/>
              </a:rPr>
              <a:t>”; both are worth reflection as we consider the faithful friends God has brought into our own lives.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2:19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39286</TotalTime>
  <Words>2385</Words>
  <Application>Microsoft Office PowerPoint</Application>
  <PresentationFormat>On-screen Show (4:3)</PresentationFormat>
  <Paragraphs>65</Paragraphs>
  <Slides>25</Slides>
  <Notes>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7206</cp:revision>
  <dcterms:created xsi:type="dcterms:W3CDTF">2016-10-08T19:35:00Z</dcterms:created>
  <dcterms:modified xsi:type="dcterms:W3CDTF">2022-11-15T00:07:09Z</dcterms:modified>
</cp:coreProperties>
</file>